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64" r:id="rId7"/>
    <p:sldId id="259" r:id="rId8"/>
    <p:sldId id="260" r:id="rId9"/>
    <p:sldId id="268" r:id="rId10"/>
    <p:sldId id="267" r:id="rId11"/>
    <p:sldId id="262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bzyEzC8tiMHWx6deNdtHXJhxgO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71B636C-3CAD-FFF2-32D2-3E6E4A488EB2}" name="Frédéric BARENNES" initials="FB" userId="S::frederic.barennes@aft-dev.com::a09500d7-21b3-46b4-838c-9f47dc78527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9DC3"/>
    <a:srgbClr val="7F7F7F"/>
    <a:srgbClr val="18C3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80C5976-FB19-4867-A2B4-DEF7078B3A27}">
  <a:tblStyle styleId="{980C5976-FB19-4867-A2B4-DEF7078B3A2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" name="Google Shape;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10b78f225a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" name="Google Shape;31;g10b78f225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4039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8420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b78f226a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" name="Google Shape;76;g10b78f226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pic>
        <p:nvPicPr>
          <p:cNvPr id="16" name="Google Shape;16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52663" y="6357783"/>
            <a:ext cx="2010676" cy="50021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/>
        </p:nvSpPr>
        <p:spPr>
          <a:xfrm>
            <a:off x="2263339" y="6357783"/>
            <a:ext cx="4546549" cy="45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34275" rIns="34275" bIns="3427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750"/>
              <a:buFont typeface="Calibri"/>
              <a:buNone/>
              <a:tabLst/>
              <a:defRPr/>
            </a:pPr>
            <a:r>
              <a:rPr lang="es-ES" sz="800" dirty="0">
                <a:solidFill>
                  <a:srgbClr val="7F7F7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Podpora Evropské komise pro vydání této publikace nepředstavuje schválení jejího obsahu, který odráží pouze názory autorů, a Komise nenese odpovědnost za jakékoli použití informací v ní obsažených.</a:t>
            </a:r>
            <a:endParaRPr lang="cs-CZ" sz="800" dirty="0">
              <a:solidFill>
                <a:srgbClr val="7F7F7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750"/>
              <a:buFont typeface="Calibri"/>
              <a:buNone/>
            </a:pPr>
            <a:r>
              <a:rPr lang="en-US" sz="750" b="0" i="0" u="none" strike="noStrike" cap="none" dirty="0">
                <a:solidFill>
                  <a:srgbClr val="666666"/>
                </a:solidFill>
                <a:latin typeface="Arial"/>
                <a:cs typeface="Arial"/>
                <a:sym typeface="Arial"/>
              </a:rPr>
              <a:t>.</a:t>
            </a:r>
            <a:endParaRPr lang="en-US" sz="750" b="0" i="0" u="none" strike="noStrike" cap="none" dirty="0">
              <a:solidFill>
                <a:srgbClr val="66666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seño personalizado">
  <p:cSld name="1_Diseño personalizado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3366CC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body" idx="1"/>
          </p:nvPr>
        </p:nvSpPr>
        <p:spPr>
          <a:xfrm>
            <a:off x="468313" y="1196975"/>
            <a:ext cx="8183562" cy="1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91425" rIns="91425" bIns="45700" anchor="t" anchorCtr="0">
            <a:noAutofit/>
          </a:bodyPr>
          <a:lstStyle>
            <a:lvl1pPr marL="457200" marR="0" lvl="0" indent="-37084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⚫"/>
              <a:defRPr sz="2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sz="2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6830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ED3742"/>
              </a:buClr>
              <a:buSzPts val="22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63728" algn="l" rtl="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ED3742"/>
              </a:buClr>
              <a:buSzPts val="2128"/>
              <a:buFont typeface="Verdana"/>
              <a:buChar char="◦"/>
              <a:defRPr sz="19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4A85BF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36550" algn="l" rtl="0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BFFF49"/>
              </a:buClr>
              <a:buSzPts val="1700"/>
              <a:buFont typeface="Verdana"/>
              <a:buChar char="◦"/>
              <a:defRPr sz="17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23850" algn="l" rtl="0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Clr>
                <a:srgbClr val="BFFF49"/>
              </a:buClr>
              <a:buSzPts val="150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23850" algn="l" rtl="0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Clr>
                <a:srgbClr val="BFFF49"/>
              </a:buClr>
              <a:buSzPts val="1500"/>
              <a:buFont typeface="Verdana"/>
              <a:buChar char="◦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23850" algn="l" rtl="0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Clr>
                <a:srgbClr val="BFFF49"/>
              </a:buClr>
              <a:buSzPts val="150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11" name="Google Shape;11;p5" descr="Dexion s.r.o. joins the Czech Logistics Association"/>
          <p:cNvSpPr/>
          <p:nvPr/>
        </p:nvSpPr>
        <p:spPr>
          <a:xfrm>
            <a:off x="173038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2979" y="0"/>
            <a:ext cx="2061054" cy="64970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5"/>
          <p:cNvSpPr/>
          <p:nvPr/>
        </p:nvSpPr>
        <p:spPr>
          <a:xfrm>
            <a:off x="264695" y="508411"/>
            <a:ext cx="185286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6576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40"/>
              <a:buFont typeface="Arial"/>
              <a:buNone/>
            </a:pPr>
            <a:r>
              <a:rPr lang="es-ES" sz="800" b="1" i="1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Successful online learning for </a:t>
            </a:r>
            <a:endParaRPr sz="8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40"/>
              <a:buFont typeface="Arial"/>
              <a:buNone/>
            </a:pPr>
            <a:r>
              <a:rPr lang="es-ES" sz="800" b="1" i="1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sustainable last mile logistics</a:t>
            </a:r>
            <a:endParaRPr sz="800" b="1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s-ES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000"/>
                <a:buNone/>
              </a:pPr>
              <a:t>1</a:t>
            </a:fld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2599506" y="2794758"/>
            <a:ext cx="3945000" cy="1077300"/>
          </a:xfrm>
          <a:prstGeom prst="rect">
            <a:avLst/>
          </a:prstGeom>
          <a:solidFill>
            <a:srgbClr val="18C32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cs-CZ" sz="3200" b="1" dirty="0">
                <a:solidFill>
                  <a:schemeClr val="lt1"/>
                </a:solidFill>
              </a:rPr>
              <a:t>K</a:t>
            </a:r>
            <a:r>
              <a:rPr lang="es-ES" sz="3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apsle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ES" sz="3200" b="1" dirty="0">
                <a:solidFill>
                  <a:schemeClr val="lt1"/>
                </a:solidFill>
              </a:rPr>
              <a:t>2.2.1</a:t>
            </a:r>
            <a:endParaRPr sz="32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4"/>
          <p:cNvSpPr txBox="1"/>
          <p:nvPr/>
        </p:nvSpPr>
        <p:spPr>
          <a:xfrm>
            <a:off x="1342793" y="4293825"/>
            <a:ext cx="7014600" cy="707846"/>
          </a:xfrm>
          <a:prstGeom prst="rect">
            <a:avLst/>
          </a:prstGeom>
          <a:noFill/>
          <a:ln w="19050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Distribu</a:t>
            </a:r>
            <a:r>
              <a:rPr lang="cs-CZ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ční</a:t>
            </a:r>
            <a:r>
              <a:rPr lang="en-GB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model</a:t>
            </a:r>
            <a:r>
              <a:rPr lang="cs-CZ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LMD</a:t>
            </a:r>
            <a:endParaRPr lang="en-GB"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4"/>
          <p:cNvSpPr txBox="1"/>
          <p:nvPr/>
        </p:nvSpPr>
        <p:spPr>
          <a:xfrm>
            <a:off x="248194" y="1222861"/>
            <a:ext cx="8451669" cy="461624"/>
          </a:xfrm>
          <a:prstGeom prst="rect">
            <a:avLst/>
          </a:prstGeom>
          <a:solidFill>
            <a:srgbClr val="18C32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cs-CZ" sz="2400" b="1" dirty="0">
                <a:solidFill>
                  <a:schemeClr val="lt1"/>
                </a:solidFill>
              </a:rPr>
              <a:t>KAPITOLA</a:t>
            </a:r>
            <a:r>
              <a:rPr lang="en-GB" sz="2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2: </a:t>
            </a:r>
            <a:r>
              <a:rPr lang="cs-CZ" sz="2000" b="1" dirty="0">
                <a:solidFill>
                  <a:schemeClr val="bg1"/>
                </a:solidFill>
              </a:rPr>
              <a:t>Logistické operace a dopad </a:t>
            </a:r>
            <a:r>
              <a:rPr lang="it-IT" sz="2000" b="1" i="0" dirty="0">
                <a:solidFill>
                  <a:schemeClr val="bg1"/>
                </a:solidFill>
              </a:rPr>
              <a:t>LMD </a:t>
            </a:r>
            <a:endParaRPr lang="cs-CZ" sz="2800" dirty="0">
              <a:solidFill>
                <a:schemeClr val="bg1"/>
              </a:solidFill>
            </a:endParaRPr>
          </a:p>
        </p:txBody>
      </p:sp>
      <p:sp>
        <p:nvSpPr>
          <p:cNvPr id="28" name="Google Shape;28;p4"/>
          <p:cNvSpPr txBox="1"/>
          <p:nvPr/>
        </p:nvSpPr>
        <p:spPr>
          <a:xfrm>
            <a:off x="243840" y="1858586"/>
            <a:ext cx="8451669" cy="400069"/>
          </a:xfrm>
          <a:prstGeom prst="rect">
            <a:avLst/>
          </a:prstGeom>
          <a:noFill/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cs-CZ" sz="2000" b="1" dirty="0">
                <a:latin typeface="Arial" panose="020B0604020202020204" pitchFamily="34" charset="0"/>
              </a:rPr>
              <a:t>LEKCE</a:t>
            </a:r>
            <a:r>
              <a:rPr lang="en-GB" sz="20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2: </a:t>
            </a:r>
            <a:r>
              <a:rPr lang="it-IT" sz="2000" b="1" dirty="0"/>
              <a:t>Distribu</a:t>
            </a:r>
            <a:r>
              <a:rPr lang="cs-CZ" sz="2000" b="1" dirty="0"/>
              <a:t>ční</a:t>
            </a:r>
            <a:r>
              <a:rPr lang="it-IT" sz="2000" b="1" dirty="0"/>
              <a:t> sch</a:t>
            </a:r>
            <a:r>
              <a:rPr lang="cs-CZ" sz="2000" b="1" dirty="0"/>
              <a:t>é</a:t>
            </a:r>
            <a:r>
              <a:rPr lang="it-IT" sz="2000" b="1" dirty="0"/>
              <a:t>m</a:t>
            </a:r>
            <a:r>
              <a:rPr lang="cs-CZ" sz="2000" b="1" dirty="0" err="1"/>
              <a:t>ata</a:t>
            </a:r>
            <a:r>
              <a:rPr lang="cs-CZ" sz="2000" b="1" dirty="0"/>
              <a:t> poslední míle</a:t>
            </a:r>
            <a:endParaRPr lang="cs-CZ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0b78f225a7_0_0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s-ES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000"/>
                <a:buNone/>
              </a:pPr>
              <a:t>2</a:t>
            </a:fld>
            <a:endParaRPr/>
          </a:p>
        </p:txBody>
      </p:sp>
      <p:sp>
        <p:nvSpPr>
          <p:cNvPr id="34" name="Google Shape;34;g10b78f225a7_0_0"/>
          <p:cNvSpPr txBox="1"/>
          <p:nvPr/>
        </p:nvSpPr>
        <p:spPr>
          <a:xfrm>
            <a:off x="248175" y="1366700"/>
            <a:ext cx="4271700" cy="4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cs-CZ" sz="2000" b="1" dirty="0">
                <a:solidFill>
                  <a:srgbClr val="18C320"/>
                </a:solidFill>
                <a:extLst>
                  <a:ext uri="http://customooxmlschemas.google.com/">
                    <go:slidesCustomData xmlns:lc="http://schemas.openxmlformats.org/drawingml/2006/lockedCanvas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Tematicky předcházející kapsle </a:t>
            </a:r>
            <a:r>
              <a:rPr lang="en-GB" sz="2000" b="1" i="0" u="none" strike="noStrike" cap="none" dirty="0">
                <a:solidFill>
                  <a:srgbClr val="18C320"/>
                </a:solidFill>
                <a:latin typeface="Arial"/>
                <a:ea typeface="Arial"/>
                <a:cs typeface="Arial"/>
                <a:sym typeface="Arial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: </a:t>
            </a:r>
            <a:endParaRPr lang="en-GB" sz="2000" b="0" i="0" u="none" strike="noStrike" cap="none" dirty="0">
              <a:solidFill>
                <a:srgbClr val="18C3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g10b78f225a7_0_0"/>
          <p:cNvSpPr txBox="1"/>
          <p:nvPr/>
        </p:nvSpPr>
        <p:spPr>
          <a:xfrm>
            <a:off x="248175" y="2915075"/>
            <a:ext cx="4271700" cy="4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cs-CZ" sz="2000" b="1" dirty="0">
                <a:solidFill>
                  <a:srgbClr val="18C320"/>
                </a:solidFill>
              </a:rPr>
              <a:t>Související kapsle </a:t>
            </a:r>
            <a:r>
              <a:rPr lang="en-GB" sz="2000" b="1" dirty="0">
                <a:solidFill>
                  <a:srgbClr val="18C320"/>
                </a:solidFill>
              </a:rPr>
              <a:t>:</a:t>
            </a:r>
            <a:endParaRPr lang="en-GB" sz="2000" b="0" i="0" u="none" strike="noStrike" cap="none" dirty="0">
              <a:solidFill>
                <a:srgbClr val="18C3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g10b78f225a7_0_0"/>
          <p:cNvSpPr txBox="1"/>
          <p:nvPr/>
        </p:nvSpPr>
        <p:spPr>
          <a:xfrm>
            <a:off x="4793299" y="1366700"/>
            <a:ext cx="4160401" cy="58473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cs-CZ" sz="1600" dirty="0">
                <a:solidFill>
                  <a:schemeClr val="dk1"/>
                </a:solidFill>
                <a:latin typeface="+mn-lt"/>
              </a:rPr>
              <a:t>Spojitost s kapslemi</a:t>
            </a:r>
            <a:r>
              <a:rPr lang="en-US" sz="1600" i="0" u="none" strike="noStrike" cap="none" dirty="0">
                <a:solidFill>
                  <a:schemeClr val="dk1"/>
                </a:solidFill>
                <a:latin typeface="+mn-lt"/>
                <a:ea typeface="Arial"/>
                <a:cs typeface="Arial"/>
                <a:sym typeface="Arial"/>
              </a:rPr>
              <a:t> 1.1.1, 1.3.1, 1.4.1, 1.4.2, 1.4.4.</a:t>
            </a:r>
          </a:p>
        </p:txBody>
      </p:sp>
      <p:sp>
        <p:nvSpPr>
          <p:cNvPr id="37" name="Google Shape;37;g10b78f225a7_0_0"/>
          <p:cNvSpPr txBox="1"/>
          <p:nvPr/>
        </p:nvSpPr>
        <p:spPr>
          <a:xfrm>
            <a:off x="4793300" y="2915075"/>
            <a:ext cx="4160400" cy="58473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SzPts val="3200"/>
            </a:pPr>
            <a:r>
              <a:rPr lang="cs-CZ" sz="1600" b="0" u="none" strike="noStrike" dirty="0">
                <a:solidFill>
                  <a:srgbClr val="000000"/>
                </a:solidFill>
                <a:effectLst/>
                <a:latin typeface="+mj-lt"/>
              </a:rPr>
              <a:t>Tato kapsle může sloužit jako úvod k </a:t>
            </a:r>
            <a:r>
              <a:rPr lang="en-US" sz="1600" b="0" u="none" strike="noStrike" dirty="0">
                <a:solidFill>
                  <a:srgbClr val="000000"/>
                </a:solidFill>
                <a:effectLst/>
                <a:latin typeface="+mj-lt"/>
              </a:rPr>
              <a:t>2.2.2, 2.2.3 a 2.2.4.</a:t>
            </a:r>
          </a:p>
        </p:txBody>
      </p:sp>
      <p:sp>
        <p:nvSpPr>
          <p:cNvPr id="38" name="Google Shape;38;g10b78f225a7_0_0"/>
          <p:cNvSpPr txBox="1"/>
          <p:nvPr/>
        </p:nvSpPr>
        <p:spPr>
          <a:xfrm>
            <a:off x="300300" y="4604400"/>
            <a:ext cx="4271700" cy="4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GB" sz="2000" b="1" dirty="0" err="1">
                <a:solidFill>
                  <a:srgbClr val="18C320"/>
                </a:solidFill>
              </a:rPr>
              <a:t>Aut</a:t>
            </a:r>
            <a:r>
              <a:rPr lang="cs-CZ" sz="2000" b="1" dirty="0">
                <a:solidFill>
                  <a:srgbClr val="18C320"/>
                </a:solidFill>
              </a:rPr>
              <a:t>oři</a:t>
            </a:r>
            <a:r>
              <a:rPr lang="en-GB" sz="2000" b="1" dirty="0">
                <a:solidFill>
                  <a:srgbClr val="18C320"/>
                </a:solidFill>
              </a:rPr>
              <a:t>:</a:t>
            </a:r>
            <a:endParaRPr lang="en-GB" sz="2000" b="0" i="0" u="none" strike="noStrike" cap="none" dirty="0">
              <a:solidFill>
                <a:srgbClr val="18C3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g10b78f225a7_0_0"/>
          <p:cNvSpPr txBox="1"/>
          <p:nvPr/>
        </p:nvSpPr>
        <p:spPr>
          <a:xfrm>
            <a:off x="4793301" y="4604400"/>
            <a:ext cx="4160400" cy="338514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18C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3200"/>
            </a:pPr>
            <a:r>
              <a:rPr lang="en-US" sz="1600" dirty="0">
                <a:solidFill>
                  <a:schemeClr val="dk1"/>
                </a:solidFill>
              </a:rPr>
              <a:t>AFT, SUSMILE consortium partner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 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-GB"/>
          </a:p>
        </p:txBody>
      </p:sp>
      <p:sp>
        <p:nvSpPr>
          <p:cNvPr id="3" name="2 Rectángulo"/>
          <p:cNvSpPr/>
          <p:nvPr/>
        </p:nvSpPr>
        <p:spPr>
          <a:xfrm>
            <a:off x="313508" y="891234"/>
            <a:ext cx="8477795" cy="523220"/>
          </a:xfrm>
          <a:prstGeom prst="rect">
            <a:avLst/>
          </a:prstGeom>
          <a:solidFill>
            <a:srgbClr val="18C320"/>
          </a:solidFill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Pre</a:t>
            </a:r>
            <a:r>
              <a:rPr lang="cs-CZ" sz="2800" dirty="0">
                <a:solidFill>
                  <a:schemeClr val="bg1"/>
                </a:solidFill>
              </a:rPr>
              <a:t>z</a:t>
            </a:r>
            <a:r>
              <a:rPr lang="en-US" sz="2800" dirty="0" err="1">
                <a:solidFill>
                  <a:schemeClr val="bg1"/>
                </a:solidFill>
              </a:rPr>
              <a:t>ent</a:t>
            </a:r>
            <a:r>
              <a:rPr lang="cs-CZ" sz="2800" dirty="0" err="1">
                <a:solidFill>
                  <a:schemeClr val="bg1"/>
                </a:solidFill>
              </a:rPr>
              <a:t>ace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distribu</a:t>
            </a:r>
            <a:r>
              <a:rPr lang="cs-CZ" sz="2800" dirty="0" err="1">
                <a:solidFill>
                  <a:schemeClr val="bg1"/>
                </a:solidFill>
              </a:rPr>
              <a:t>čního</a:t>
            </a:r>
            <a:r>
              <a:rPr lang="en-US" sz="2800" dirty="0">
                <a:solidFill>
                  <a:schemeClr val="bg1"/>
                </a:solidFill>
              </a:rPr>
              <a:t> model</a:t>
            </a:r>
            <a:r>
              <a:rPr lang="cs-CZ" sz="2800" dirty="0">
                <a:solidFill>
                  <a:schemeClr val="bg1"/>
                </a:solidFill>
              </a:rPr>
              <a:t>u LMD</a:t>
            </a:r>
            <a:endParaRPr lang="en-GB" dirty="0"/>
          </a:p>
        </p:txBody>
      </p:sp>
      <p:sp>
        <p:nvSpPr>
          <p:cNvPr id="4" name="3 Rectángulo"/>
          <p:cNvSpPr/>
          <p:nvPr/>
        </p:nvSpPr>
        <p:spPr>
          <a:xfrm>
            <a:off x="313509" y="1586972"/>
            <a:ext cx="8464731" cy="175432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pPr algn="just"/>
            <a:r>
              <a:rPr lang="en-US" sz="2000" dirty="0" err="1">
                <a:solidFill>
                  <a:schemeClr val="tx1"/>
                </a:solidFill>
              </a:rPr>
              <a:t>Odborník</a:t>
            </a:r>
            <a:r>
              <a:rPr lang="en-US" sz="2000" dirty="0">
                <a:solidFill>
                  <a:schemeClr val="tx1"/>
                </a:solidFill>
              </a:rPr>
              <a:t> z </a:t>
            </a:r>
            <a:r>
              <a:rPr lang="en-US" sz="2000" dirty="0" err="1">
                <a:solidFill>
                  <a:schemeClr val="tx1"/>
                </a:solidFill>
              </a:rPr>
              <a:t>logistické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nebo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dopravní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společnosti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specializující</a:t>
            </a:r>
            <a:r>
              <a:rPr lang="en-US" sz="2000" dirty="0">
                <a:solidFill>
                  <a:schemeClr val="tx1"/>
                </a:solidFill>
              </a:rPr>
              <a:t> se </a:t>
            </a:r>
            <a:r>
              <a:rPr lang="en-US" sz="2000" dirty="0" err="1">
                <a:solidFill>
                  <a:schemeClr val="tx1"/>
                </a:solidFill>
              </a:rPr>
              <a:t>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městskou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logistiku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představí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žákům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jako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příklad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svůj</a:t>
            </a:r>
            <a:r>
              <a:rPr lang="en-US" sz="2000" dirty="0">
                <a:solidFill>
                  <a:schemeClr val="tx1"/>
                </a:solidFill>
              </a:rPr>
              <a:t> model </a:t>
            </a:r>
            <a:r>
              <a:rPr lang="en-US" sz="2000" dirty="0" err="1">
                <a:solidFill>
                  <a:schemeClr val="tx1"/>
                </a:solidFill>
              </a:rPr>
              <a:t>distribuce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Odborník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bude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klást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důraz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zejména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na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specifika</a:t>
            </a:r>
            <a:r>
              <a:rPr lang="en-US" sz="2000" dirty="0">
                <a:solidFill>
                  <a:schemeClr val="tx1"/>
                </a:solidFill>
              </a:rPr>
              <a:t> LMD v </a:t>
            </a:r>
            <a:r>
              <a:rPr lang="en-US" sz="2000" dirty="0" err="1">
                <a:solidFill>
                  <a:schemeClr val="tx1"/>
                </a:solidFill>
              </a:rPr>
              <a:t>městských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oblastech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ve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srovnání</a:t>
            </a:r>
            <a:r>
              <a:rPr lang="en-US" sz="2000" dirty="0">
                <a:solidFill>
                  <a:schemeClr val="tx1"/>
                </a:solidFill>
              </a:rPr>
              <a:t> s </a:t>
            </a:r>
            <a:r>
              <a:rPr lang="en-US" sz="2000" dirty="0" err="1">
                <a:solidFill>
                  <a:schemeClr val="tx1"/>
                </a:solidFill>
              </a:rPr>
              <a:t>jinými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logistickými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přístupy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algn="just"/>
            <a:br>
              <a:rPr lang="en-GB" dirty="0"/>
            </a:br>
            <a:endParaRPr lang="en-GB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906887"/>
              </p:ext>
            </p:extLst>
          </p:nvPr>
        </p:nvGraphicFramePr>
        <p:xfrm>
          <a:off x="326571" y="4053498"/>
          <a:ext cx="8464731" cy="906060"/>
        </p:xfrm>
        <a:graphic>
          <a:graphicData uri="http://schemas.openxmlformats.org/drawingml/2006/table">
            <a:tbl>
              <a:tblPr/>
              <a:tblGrid>
                <a:gridCol w="2457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03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3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5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5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4228">
                <a:tc rowSpan="3"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800" b="0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K</a:t>
                      </a:r>
                      <a:r>
                        <a:rPr lang="en-GB" sz="1800" b="0" i="0" u="none" strike="noStrike" noProof="0" dirty="0" err="1">
                          <a:solidFill>
                            <a:srgbClr val="FFFFFF"/>
                          </a:solidFill>
                          <a:latin typeface="Arial"/>
                        </a:rPr>
                        <a:t>ategor</a:t>
                      </a:r>
                      <a:r>
                        <a:rPr lang="cs-CZ" sz="1800" b="0" i="0" u="none" strike="noStrike" noProof="0" dirty="0" err="1">
                          <a:solidFill>
                            <a:srgbClr val="FFFFFF"/>
                          </a:solidFill>
                          <a:latin typeface="Arial"/>
                        </a:rPr>
                        <a:t>ie</a:t>
                      </a:r>
                      <a:endParaRPr lang="en-GB" sz="1800" noProof="0" dirty="0"/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C32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K</a:t>
                      </a:r>
                      <a:r>
                        <a:rPr lang="en-GB" sz="18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onference</a:t>
                      </a:r>
                      <a:r>
                        <a:rPr lang="en-GB" sz="1800" b="0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, </a:t>
                      </a:r>
                      <a:r>
                        <a:rPr lang="en-GB" sz="18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interven</a:t>
                      </a:r>
                      <a:r>
                        <a:rPr lang="cs-CZ" sz="1800" b="0" i="0" u="none" strike="noStrike" noProof="0" dirty="0" err="1">
                          <a:solidFill>
                            <a:schemeClr val="tx1"/>
                          </a:solidFill>
                          <a:latin typeface="Arial"/>
                        </a:rPr>
                        <a:t>ce</a:t>
                      </a:r>
                      <a:endParaRPr lang="en-GB" sz="18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0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EQF</a:t>
                      </a:r>
                      <a:endParaRPr lang="es-ES" sz="1800" dirty="0"/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C3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22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22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X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X</a:t>
                      </a:r>
                      <a:endParaRPr lang="es-ES" sz="1400" dirty="0">
                        <a:solidFill>
                          <a:schemeClr val="tx1"/>
                        </a:solidFill>
                      </a:endParaRPr>
                    </a:p>
                  </a:txBody>
                  <a:tcPr marL="54673" marR="54673" marT="34170" marB="34170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612191"/>
              </p:ext>
            </p:extLst>
          </p:nvPr>
        </p:nvGraphicFramePr>
        <p:xfrm>
          <a:off x="326572" y="5281362"/>
          <a:ext cx="8490858" cy="342584"/>
        </p:xfrm>
        <a:graphic>
          <a:graphicData uri="http://schemas.openxmlformats.org/drawingml/2006/table">
            <a:tbl>
              <a:tblPr/>
              <a:tblGrid>
                <a:gridCol w="2472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8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4865"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800" b="0" i="0" u="none" strike="noStrike" noProof="0" dirty="0">
                          <a:solidFill>
                            <a:srgbClr val="FFFFFF"/>
                          </a:solidFill>
                          <a:latin typeface="Arial"/>
                        </a:rPr>
                        <a:t>Cvičení</a:t>
                      </a:r>
                      <a:endParaRPr lang="en-GB" sz="1800" noProof="0" dirty="0"/>
                    </a:p>
                  </a:txBody>
                  <a:tcPr marL="54611" marR="54611" marT="34132" marB="34132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C320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N</a:t>
                      </a:r>
                      <a:r>
                        <a:rPr lang="cs-CZ" sz="1800" b="0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E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 marL="54611" marR="54611" marT="34132" marB="34132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D661B90-26D0-07A9-4712-C1286DFF0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232509"/>
              </p:ext>
            </p:extLst>
          </p:nvPr>
        </p:nvGraphicFramePr>
        <p:xfrm>
          <a:off x="313508" y="5855475"/>
          <a:ext cx="8464731" cy="617652"/>
        </p:xfrm>
        <a:graphic>
          <a:graphicData uri="http://schemas.openxmlformats.org/drawingml/2006/table">
            <a:tbl>
              <a:tblPr/>
              <a:tblGrid>
                <a:gridCol w="2494668">
                  <a:extLst>
                    <a:ext uri="{9D8B030D-6E8A-4147-A177-3AD203B41FA5}">
                      <a16:colId xmlns:a16="http://schemas.microsoft.com/office/drawing/2014/main" val="1632264337"/>
                    </a:ext>
                  </a:extLst>
                </a:gridCol>
                <a:gridCol w="1990021">
                  <a:extLst>
                    <a:ext uri="{9D8B030D-6E8A-4147-A177-3AD203B41FA5}">
                      <a16:colId xmlns:a16="http://schemas.microsoft.com/office/drawing/2014/main" val="51206792"/>
                    </a:ext>
                  </a:extLst>
                </a:gridCol>
                <a:gridCol w="1990021">
                  <a:extLst>
                    <a:ext uri="{9D8B030D-6E8A-4147-A177-3AD203B41FA5}">
                      <a16:colId xmlns:a16="http://schemas.microsoft.com/office/drawing/2014/main" val="1954227471"/>
                    </a:ext>
                  </a:extLst>
                </a:gridCol>
                <a:gridCol w="1990021">
                  <a:extLst>
                    <a:ext uri="{9D8B030D-6E8A-4147-A177-3AD203B41FA5}">
                      <a16:colId xmlns:a16="http://schemas.microsoft.com/office/drawing/2014/main" val="2483232341"/>
                    </a:ext>
                  </a:extLst>
                </a:gridCol>
              </a:tblGrid>
              <a:tr h="241540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800" b="0" i="0" u="none" strike="noStrike" cap="none" dirty="0">
                          <a:solidFill>
                            <a:srgbClr val="FFFFFF"/>
                          </a:solidFill>
                          <a:latin typeface="+mn-lt"/>
                          <a:cs typeface="Arial"/>
                          <a:sym typeface="Arial"/>
                        </a:rPr>
                        <a:t>Časová náročnost</a:t>
                      </a:r>
                      <a:endParaRPr lang="cs-CZ" sz="1800" u="none" strike="noStrike" cap="none" dirty="0"/>
                    </a:p>
                  </a:txBody>
                  <a:tcPr marL="51758" marR="51758" marT="34506" marB="34506">
                    <a:lnL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C32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Obsah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dirty="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lang="en-GB" sz="1800" b="0" i="0" u="none" strike="noStrike" dirty="0">
                          <a:solidFill>
                            <a:srgbClr val="189DC3"/>
                          </a:solidFill>
                          <a:effectLst/>
                          <a:latin typeface="Arial" panose="020B0604020202020204" pitchFamily="34" charset="0"/>
                        </a:rPr>
                        <a:t>*</a:t>
                      </a:r>
                      <a:r>
                        <a:rPr lang="en-GB" sz="18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Min. </a:t>
                      </a:r>
                      <a:endParaRPr lang="en-GB" dirty="0">
                        <a:effectLst/>
                      </a:endParaRPr>
                    </a:p>
                  </a:txBody>
                  <a:tcPr marL="51758" marR="51758" marT="34506" marB="34506">
                    <a:lnL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Cvičení</a:t>
                      </a:r>
                      <a:endParaRPr lang="en-GB" dirty="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Min. </a:t>
                      </a:r>
                      <a:endParaRPr lang="en-GB" dirty="0">
                        <a:effectLst/>
                      </a:endParaRPr>
                    </a:p>
                  </a:txBody>
                  <a:tcPr marL="51758" marR="51758" marT="34506" marB="34506">
                    <a:lnL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Extra </a:t>
                      </a:r>
                      <a:r>
                        <a:rPr lang="en-GB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á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  <a:endParaRPr lang="en-GB" dirty="0">
                        <a:effectLst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0" i="0" u="none" strike="noStrike" dirty="0">
                          <a:solidFill>
                            <a:srgbClr val="7F7F7F"/>
                          </a:solidFill>
                          <a:effectLst/>
                          <a:latin typeface="Arial" panose="020B0604020202020204" pitchFamily="34" charset="0"/>
                        </a:rPr>
                        <a:t>0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Min. </a:t>
                      </a:r>
                      <a:endParaRPr lang="en-GB" dirty="0">
                        <a:effectLst/>
                      </a:endParaRPr>
                    </a:p>
                  </a:txBody>
                  <a:tcPr marL="51758" marR="51758" marT="34506" marB="34506">
                    <a:lnL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499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446738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EBC06E25-5789-1981-DBAC-8C20020053AB}"/>
              </a:ext>
            </a:extLst>
          </p:cNvPr>
          <p:cNvSpPr txBox="1"/>
          <p:nvPr/>
        </p:nvSpPr>
        <p:spPr>
          <a:xfrm>
            <a:off x="311285" y="6442039"/>
            <a:ext cx="4056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189DC3"/>
                </a:solidFill>
                <a:latin typeface="Arial" panose="020B0604020202020204" pitchFamily="34" charset="0"/>
                <a:ea typeface="+mn-ea"/>
                <a:cs typeface="+mn-cs"/>
              </a:rPr>
              <a:t>*</a:t>
            </a:r>
            <a:r>
              <a:rPr lang="cs-CZ" sz="10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záleží na odborníkovi</a:t>
            </a:r>
            <a:endParaRPr lang="en-GB" sz="1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s-ES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000"/>
                <a:buNone/>
              </a:pPr>
              <a:t>4</a:t>
            </a:fld>
            <a:endParaRPr/>
          </a:p>
        </p:txBody>
      </p:sp>
      <p:sp>
        <p:nvSpPr>
          <p:cNvPr id="56" name="Google Shape;56;p3"/>
          <p:cNvSpPr txBox="1"/>
          <p:nvPr/>
        </p:nvSpPr>
        <p:spPr>
          <a:xfrm>
            <a:off x="311650" y="1048402"/>
            <a:ext cx="8510100" cy="486600"/>
          </a:xfrm>
          <a:prstGeom prst="rect">
            <a:avLst/>
          </a:prstGeom>
          <a:solidFill>
            <a:srgbClr val="18C320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>
              <a:lnSpc>
                <a:spcPct val="90000"/>
              </a:lnSpc>
              <a:buClr>
                <a:schemeClr val="lt1"/>
              </a:buClr>
              <a:buSzPts val="3959"/>
            </a:pPr>
            <a:r>
              <a:rPr lang="cs-CZ" sz="2800" dirty="0">
                <a:solidFill>
                  <a:schemeClr val="lt1"/>
                </a:solidFill>
              </a:rPr>
              <a:t>Obsah</a:t>
            </a:r>
            <a:endParaRPr lang="en-GB" sz="2800" dirty="0"/>
          </a:p>
        </p:txBody>
      </p:sp>
      <p:sp>
        <p:nvSpPr>
          <p:cNvPr id="57" name="Google Shape;57;p3"/>
          <p:cNvSpPr/>
          <p:nvPr/>
        </p:nvSpPr>
        <p:spPr>
          <a:xfrm>
            <a:off x="1358538" y="2396683"/>
            <a:ext cx="7354388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+mj-lt"/>
              <a:buAutoNum type="arabicPeriod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Představení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společnosti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sektoru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její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činnosti</a:t>
            </a:r>
            <a:endParaRPr lang="en-US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+mj-lt"/>
              <a:buAutoNum type="arabicPeriod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Vysvětlení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distribučního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modelu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LMD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společnosti</a:t>
            </a:r>
            <a:endParaRPr lang="en-US"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+mj-lt"/>
              <a:buAutoNum type="arabicPeriod"/>
            </a:pP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Specifika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LMD v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městských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oblastech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srovnání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jinými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přístupy</a:t>
            </a:r>
            <a:r>
              <a:rPr lang="cs-CZ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LMD</a:t>
            </a:r>
          </a:p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en-US" sz="2000" dirty="0"/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cs-CZ" sz="2000" b="1" u="sng" dirty="0"/>
              <a:t>Poznámka</a:t>
            </a:r>
            <a:r>
              <a:rPr lang="en-US" sz="20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2000" b="1" i="0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profesionál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společnosti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operativní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roli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přebírá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odpovědnost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za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organizaci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přepravních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operací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centrech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měst</a:t>
            </a:r>
            <a:r>
              <a:rPr lang="en-US" sz="2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</p:txBody>
      </p:sp>
      <p:sp>
        <p:nvSpPr>
          <p:cNvPr id="58" name="Google Shape;58;p3"/>
          <p:cNvSpPr/>
          <p:nvPr/>
        </p:nvSpPr>
        <p:spPr>
          <a:xfrm>
            <a:off x="876753" y="2360711"/>
            <a:ext cx="338093" cy="1754089"/>
          </a:xfrm>
          <a:prstGeom prst="rect">
            <a:avLst/>
          </a:prstGeom>
          <a:solidFill>
            <a:srgbClr val="18C32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s-ES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000"/>
                <a:buNone/>
              </a:pPr>
              <a:t>5</a:t>
            </a:fld>
            <a:endParaRPr/>
          </a:p>
        </p:txBody>
      </p:sp>
      <p:sp>
        <p:nvSpPr>
          <p:cNvPr id="65" name="Google Shape;65;p9"/>
          <p:cNvSpPr txBox="1"/>
          <p:nvPr/>
        </p:nvSpPr>
        <p:spPr>
          <a:xfrm>
            <a:off x="285531" y="1074532"/>
            <a:ext cx="8571086" cy="493011"/>
          </a:xfrm>
          <a:prstGeom prst="rect">
            <a:avLst/>
          </a:prstGeom>
          <a:solidFill>
            <a:srgbClr val="18C320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742950" marR="0" lvl="0" indent="-742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Instr</a:t>
            </a:r>
            <a:r>
              <a:rPr lang="cs-CZ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ukce</a:t>
            </a:r>
            <a:r>
              <a:rPr lang="en-GB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p</a:t>
            </a:r>
            <a:r>
              <a:rPr lang="cs-CZ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okyny</a:t>
            </a:r>
            <a:endParaRPr lang="en-GB" sz="2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06006" y="1812071"/>
            <a:ext cx="836773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600" dirty="0">
                <a:solidFill>
                  <a:schemeClr val="tx1"/>
                </a:solidFill>
              </a:rPr>
              <a:t>Aby bylo možné tuto konferenci co nejlépe připravit, musí odborník nebo expert, který by byl pozván, aby představil svou společnost a rozsah její intervence, odpovídat níže uvedenému profilu</a:t>
            </a:r>
            <a:r>
              <a:rPr lang="en-GB" sz="1600" dirty="0">
                <a:solidFill>
                  <a:schemeClr val="tx1"/>
                </a:solidFill>
              </a:rPr>
              <a:t>:</a:t>
            </a:r>
          </a:p>
          <a:p>
            <a:pPr algn="just"/>
            <a:endParaRPr lang="en-GB" sz="1600" dirty="0">
              <a:solidFill>
                <a:schemeClr val="tx1"/>
              </a:solidFill>
            </a:endParaRPr>
          </a:p>
          <a:p>
            <a:pPr marL="895350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Dopravní nebo logistická společnost působící v centru města</a:t>
            </a:r>
          </a:p>
          <a:p>
            <a:pPr marL="895350" indent="-285750" algn="just">
              <a:buFont typeface="Wingdings" panose="05000000000000000000" pitchFamily="2" charset="2"/>
              <a:buChar char="Ø"/>
            </a:pPr>
            <a:endParaRPr lang="en-GB" sz="1600" dirty="0">
              <a:solidFill>
                <a:schemeClr val="tx1"/>
              </a:solidFill>
            </a:endParaRPr>
          </a:p>
          <a:p>
            <a:pPr marL="895350" indent="-285750" algn="just">
              <a:buFont typeface="Wingdings" panose="05000000000000000000" pitchFamily="2" charset="2"/>
              <a:buChar char="Ø"/>
            </a:pPr>
            <a:r>
              <a:rPr lang="en-GB" sz="1600" dirty="0" err="1">
                <a:solidFill>
                  <a:schemeClr val="tx1"/>
                </a:solidFill>
              </a:rPr>
              <a:t>Pozice</a:t>
            </a:r>
            <a:r>
              <a:rPr lang="en-GB" sz="1600" dirty="0">
                <a:solidFill>
                  <a:schemeClr val="tx1"/>
                </a:solidFill>
              </a:rPr>
              <a:t>, </a:t>
            </a:r>
            <a:r>
              <a:rPr lang="en-GB" sz="1600" dirty="0" err="1">
                <a:solidFill>
                  <a:schemeClr val="tx1"/>
                </a:solidFill>
              </a:rPr>
              <a:t>která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zohledňuje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provozní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aspekty</a:t>
            </a:r>
            <a:r>
              <a:rPr lang="en-GB" sz="1600" dirty="0">
                <a:solidFill>
                  <a:schemeClr val="tx1"/>
                </a:solidFill>
              </a:rPr>
              <a:t> :</a:t>
            </a:r>
          </a:p>
          <a:p>
            <a:pPr marL="1433513" lvl="5" indent="-285750" algn="just">
              <a:buFont typeface="Wingdings" panose="05000000000000000000" pitchFamily="2" charset="2"/>
              <a:buChar char="§"/>
            </a:pPr>
            <a:endParaRPr lang="en-GB" sz="1600" dirty="0">
              <a:solidFill>
                <a:schemeClr val="tx1"/>
              </a:solidFill>
            </a:endParaRPr>
          </a:p>
          <a:p>
            <a:pPr marL="1433513" lvl="5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Rotace rozvážkových jízd</a:t>
            </a:r>
          </a:p>
          <a:p>
            <a:pPr marL="1433513" lvl="5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Zákaznický servis</a:t>
            </a:r>
            <a:r>
              <a:rPr lang="en-GB" sz="1600" dirty="0">
                <a:solidFill>
                  <a:schemeClr val="tx1"/>
                </a:solidFill>
              </a:rPr>
              <a:t> (B2B </a:t>
            </a:r>
            <a:r>
              <a:rPr lang="cs-CZ" sz="1600" dirty="0">
                <a:solidFill>
                  <a:schemeClr val="tx1"/>
                </a:solidFill>
              </a:rPr>
              <a:t>nebo</a:t>
            </a:r>
            <a:r>
              <a:rPr lang="en-GB" sz="1600" dirty="0">
                <a:solidFill>
                  <a:schemeClr val="tx1"/>
                </a:solidFill>
              </a:rPr>
              <a:t> B2C)</a:t>
            </a:r>
          </a:p>
          <a:p>
            <a:pPr lvl="5" algn="just"/>
            <a:endParaRPr lang="en-GB" sz="1600" dirty="0">
              <a:solidFill>
                <a:schemeClr val="tx1"/>
              </a:solidFill>
            </a:endParaRPr>
          </a:p>
          <a:p>
            <a:pPr lvl="5" algn="just"/>
            <a:r>
              <a:rPr lang="cs-CZ" sz="1600" dirty="0">
                <a:solidFill>
                  <a:schemeClr val="tx1"/>
                </a:solidFill>
              </a:rPr>
              <a:t>Upozorňujeme, že tento seznam není vyčerpávající a můžete najít odborníky, kteří jsou zcela schopni sdílet své zkušenosti se sdílením dat s partnery na různých úrovních společnosti.</a:t>
            </a:r>
            <a:endParaRPr lang="en-GB" sz="1600" dirty="0">
              <a:solidFill>
                <a:schemeClr val="tx1"/>
              </a:solidFill>
            </a:endParaRPr>
          </a:p>
          <a:p>
            <a:pPr lvl="5" algn="just"/>
            <a:endParaRPr lang="en-GB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s-ES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000"/>
                <a:buNone/>
              </a:pPr>
              <a:t>6</a:t>
            </a:fld>
            <a:endParaRPr/>
          </a:p>
        </p:txBody>
      </p:sp>
      <p:sp>
        <p:nvSpPr>
          <p:cNvPr id="65" name="Google Shape;65;p9"/>
          <p:cNvSpPr txBox="1"/>
          <p:nvPr/>
        </p:nvSpPr>
        <p:spPr>
          <a:xfrm>
            <a:off x="285531" y="1074532"/>
            <a:ext cx="8571086" cy="493011"/>
          </a:xfrm>
          <a:prstGeom prst="rect">
            <a:avLst/>
          </a:prstGeom>
          <a:solidFill>
            <a:srgbClr val="18C320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742950" marR="0" lvl="0" indent="-742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Instru</a:t>
            </a:r>
            <a:r>
              <a:rPr lang="cs-CZ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kce</a:t>
            </a:r>
            <a:r>
              <a:rPr lang="en-GB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p</a:t>
            </a:r>
            <a:r>
              <a:rPr lang="cs-CZ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říprava</a:t>
            </a:r>
            <a:endParaRPr lang="en-GB" sz="2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5532" y="1812071"/>
            <a:ext cx="857108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SzPts val="2000"/>
            </a:pPr>
            <a:r>
              <a:rPr lang="cs-CZ" sz="1600" dirty="0">
                <a:solidFill>
                  <a:schemeClr val="tx1"/>
                </a:solidFill>
              </a:rPr>
              <a:t>Učitelé/profesoři připraví konferenci s několika klíčovými aspekty, které budou během diskuse probírat:</a:t>
            </a:r>
          </a:p>
          <a:p>
            <a:pPr lvl="0" algn="just">
              <a:buSzPts val="2000"/>
            </a:pPr>
            <a:endParaRPr lang="cs-CZ" sz="1600" dirty="0">
              <a:solidFill>
                <a:schemeClr val="tx1"/>
              </a:solidFill>
            </a:endParaRP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Prezentace společnosti</a:t>
            </a: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Klíčové produkty nebo služby </a:t>
            </a: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Představení všech zúčastněných stran, které mají vliv na distribuční model</a:t>
            </a:r>
          </a:p>
          <a:p>
            <a:pPr marL="1433513" lvl="3" indent="-285750" algn="just">
              <a:buSzPts val="2000"/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Specifické zaměření na veřejnou správu a další zúčastněné strany</a:t>
            </a:r>
          </a:p>
          <a:p>
            <a:pPr marL="1433513" lvl="3" indent="-285750" algn="just">
              <a:buSzPts val="2000"/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Proč je pro provoz nutná spolupráce</a:t>
            </a: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endParaRPr lang="cs-CZ" sz="1600" dirty="0">
              <a:solidFill>
                <a:schemeClr val="tx1"/>
              </a:solidFill>
            </a:endParaRPr>
          </a:p>
          <a:p>
            <a:pPr marL="895350" lvl="0" indent="-285750" algn="just">
              <a:buSzPts val="2000"/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Představení distribuční strategie společnosti:</a:t>
            </a:r>
          </a:p>
          <a:p>
            <a:pPr marL="1433513" lvl="0" indent="-285750" algn="just">
              <a:buSzPts val="2000"/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Hlavní zařízení nebo infrastruktura</a:t>
            </a:r>
          </a:p>
          <a:p>
            <a:pPr marL="1433513" lvl="0" indent="-285750" algn="just">
              <a:buSzPts val="2000"/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Konkurenční služby ve srovnání s jinými subjekty ve stejném segmentu činnosti</a:t>
            </a:r>
          </a:p>
          <a:p>
            <a:pPr marL="1433513" lvl="0" indent="-285750" algn="just">
              <a:buSzPts val="2000"/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Klíčové aspekty, které je třeba zvážit pro dobrý výsledek</a:t>
            </a:r>
          </a:p>
          <a:p>
            <a:pPr marL="1433513" lvl="0" indent="-285750" algn="just">
              <a:buSzPts val="2000"/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tx1"/>
                </a:solidFill>
              </a:rPr>
              <a:t>Vývoj identifikovaný pro toto odvětví(LMD logistika)</a:t>
            </a:r>
          </a:p>
        </p:txBody>
      </p:sp>
    </p:spTree>
    <p:extLst>
      <p:ext uri="{BB962C8B-B14F-4D97-AF65-F5344CB8AC3E}">
        <p14:creationId xmlns:p14="http://schemas.microsoft.com/office/powerpoint/2010/main" val="343394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s-ES"/>
              <a:pPr marL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000"/>
                <a:buNone/>
              </a:pPr>
              <a:t>7</a:t>
            </a:fld>
            <a:endParaRPr/>
          </a:p>
        </p:txBody>
      </p:sp>
      <p:sp>
        <p:nvSpPr>
          <p:cNvPr id="65" name="Google Shape;65;p9"/>
          <p:cNvSpPr txBox="1"/>
          <p:nvPr/>
        </p:nvSpPr>
        <p:spPr>
          <a:xfrm>
            <a:off x="285531" y="1074532"/>
            <a:ext cx="8571086" cy="493011"/>
          </a:xfrm>
          <a:prstGeom prst="rect">
            <a:avLst/>
          </a:prstGeom>
          <a:solidFill>
            <a:srgbClr val="18C320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742950" marR="0" lvl="0" indent="-742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Instru</a:t>
            </a:r>
            <a:r>
              <a:rPr lang="cs-CZ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kce</a:t>
            </a:r>
            <a:r>
              <a:rPr lang="en-GB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cs-CZ" sz="2800" dirty="0">
                <a:solidFill>
                  <a:schemeClr val="lt1"/>
                </a:solidFill>
              </a:rPr>
              <a:t>seznam</a:t>
            </a:r>
            <a:r>
              <a:rPr lang="en-GB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poten</a:t>
            </a:r>
            <a:r>
              <a:rPr lang="cs-CZ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lang="en-GB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cs-CZ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á</a:t>
            </a:r>
            <a:r>
              <a:rPr lang="en-GB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cs-CZ" sz="2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ních</a:t>
            </a:r>
            <a:r>
              <a:rPr lang="en-GB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expert</a:t>
            </a:r>
            <a:r>
              <a:rPr lang="cs-CZ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ů</a:t>
            </a:r>
            <a:endParaRPr lang="en-GB" sz="2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85532" y="1812071"/>
            <a:ext cx="857108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1600" dirty="0">
                <a:solidFill>
                  <a:schemeClr val="tx1"/>
                </a:solidFill>
              </a:rPr>
              <a:t>Níže najdete seznam podniků, které mohou být ochotny uvolnit některého ze svých odborníků, aby studentům představili své odborné znalosti a budoucí provoz. Je důležité propojit pracovní a vzdělávací prostředí, abychom co nejlépe připravili budoucí odborníky.</a:t>
            </a:r>
            <a:endParaRPr lang="en-GB" sz="1600" dirty="0">
              <a:solidFill>
                <a:schemeClr val="tx1"/>
              </a:solidFill>
            </a:endParaRPr>
          </a:p>
          <a:p>
            <a:pPr algn="just"/>
            <a:endParaRPr lang="en-GB" sz="1600" dirty="0">
              <a:solidFill>
                <a:schemeClr val="tx1"/>
              </a:solidFill>
            </a:endParaRPr>
          </a:p>
          <a:p>
            <a:pPr algn="just"/>
            <a:r>
              <a:rPr lang="en-GB" sz="1600" dirty="0" err="1">
                <a:solidFill>
                  <a:schemeClr val="tx1"/>
                </a:solidFill>
              </a:rPr>
              <a:t>Profily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společností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nejlépe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přizpůsobené</a:t>
            </a:r>
            <a:r>
              <a:rPr lang="en-GB" sz="1600" dirty="0">
                <a:solidFill>
                  <a:schemeClr val="tx1"/>
                </a:solidFill>
              </a:rPr>
              <a:t> pro </a:t>
            </a:r>
            <a:r>
              <a:rPr lang="en-GB" sz="1600" dirty="0" err="1">
                <a:solidFill>
                  <a:schemeClr val="tx1"/>
                </a:solidFill>
              </a:rPr>
              <a:t>tuto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úvodní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konferenci</a:t>
            </a:r>
            <a:r>
              <a:rPr lang="en-GB" sz="1600" dirty="0">
                <a:solidFill>
                  <a:schemeClr val="tx1"/>
                </a:solidFill>
              </a:rPr>
              <a:t> k </a:t>
            </a:r>
            <a:r>
              <a:rPr lang="en-GB" sz="1600" dirty="0" err="1">
                <a:solidFill>
                  <a:schemeClr val="tx1"/>
                </a:solidFill>
              </a:rPr>
              <a:t>modelům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distribuce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na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poslední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míli</a:t>
            </a:r>
            <a:r>
              <a:rPr lang="en-GB" sz="1600" dirty="0">
                <a:solidFill>
                  <a:schemeClr val="tx1"/>
                </a:solidFill>
              </a:rPr>
              <a:t>:</a:t>
            </a:r>
          </a:p>
          <a:p>
            <a:pPr marL="715963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GB" sz="1600" dirty="0">
                <a:solidFill>
                  <a:schemeClr val="tx1"/>
                </a:solidFill>
              </a:rPr>
              <a:t>Po</a:t>
            </a:r>
            <a:r>
              <a:rPr lang="cs-CZ" sz="1600" dirty="0" err="1">
                <a:solidFill>
                  <a:schemeClr val="tx1"/>
                </a:solidFill>
              </a:rPr>
              <a:t>štovní</a:t>
            </a:r>
            <a:r>
              <a:rPr lang="cs-CZ" sz="1600" dirty="0">
                <a:solidFill>
                  <a:schemeClr val="tx1"/>
                </a:solidFill>
              </a:rPr>
              <a:t> služby</a:t>
            </a:r>
            <a:endParaRPr lang="en-GB" sz="1600" dirty="0">
              <a:solidFill>
                <a:schemeClr val="tx1"/>
              </a:solidFill>
            </a:endParaRPr>
          </a:p>
          <a:p>
            <a:pPr marL="715963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sz="1600" dirty="0">
                <a:solidFill>
                  <a:schemeClr val="tx1"/>
                </a:solidFill>
              </a:rPr>
              <a:t>D</a:t>
            </a:r>
            <a:r>
              <a:rPr lang="en-GB" sz="1600" dirty="0" err="1">
                <a:solidFill>
                  <a:schemeClr val="tx1"/>
                </a:solidFill>
              </a:rPr>
              <a:t>istribu</a:t>
            </a:r>
            <a:r>
              <a:rPr lang="cs-CZ" sz="1600" dirty="0">
                <a:solidFill>
                  <a:schemeClr val="tx1"/>
                </a:solidFill>
              </a:rPr>
              <a:t>ční</a:t>
            </a:r>
            <a:r>
              <a:rPr lang="en-GB" sz="1600" dirty="0">
                <a:solidFill>
                  <a:schemeClr val="tx1"/>
                </a:solidFill>
              </a:rPr>
              <a:t> expert</a:t>
            </a:r>
            <a:r>
              <a:rPr lang="cs-CZ" sz="1600" dirty="0">
                <a:solidFill>
                  <a:schemeClr val="tx1"/>
                </a:solidFill>
              </a:rPr>
              <a:t>i v e-komerci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</a:p>
          <a:p>
            <a:pPr marL="430213" lvl="1" algn="just"/>
            <a:r>
              <a:rPr lang="en-GB" sz="1600" dirty="0">
                <a:solidFill>
                  <a:schemeClr val="tx1"/>
                </a:solidFill>
              </a:rPr>
              <a:t>	(</a:t>
            </a:r>
            <a:r>
              <a:rPr lang="cs-CZ" sz="1600" dirty="0">
                <a:solidFill>
                  <a:schemeClr val="tx1"/>
                </a:solidFill>
              </a:rPr>
              <a:t>např</a:t>
            </a:r>
            <a:r>
              <a:rPr lang="en-GB" sz="1600" dirty="0">
                <a:solidFill>
                  <a:schemeClr val="tx1"/>
                </a:solidFill>
              </a:rPr>
              <a:t>: Amazon, C-Discount, </a:t>
            </a:r>
            <a:r>
              <a:rPr lang="en-GB" sz="1600" dirty="0" err="1">
                <a:solidFill>
                  <a:schemeClr val="tx1"/>
                </a:solidFill>
              </a:rPr>
              <a:t>Fnac</a:t>
            </a:r>
            <a:r>
              <a:rPr lang="en-GB" sz="1600" dirty="0">
                <a:solidFill>
                  <a:schemeClr val="tx1"/>
                </a:solidFill>
              </a:rPr>
              <a:t>, etc.)</a:t>
            </a:r>
          </a:p>
          <a:p>
            <a:pPr marL="715963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GB" sz="1600" dirty="0" err="1">
                <a:solidFill>
                  <a:schemeClr val="tx1"/>
                </a:solidFill>
              </a:rPr>
              <a:t>Dopravní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společnosti</a:t>
            </a:r>
            <a:r>
              <a:rPr lang="en-GB" sz="1600" dirty="0">
                <a:solidFill>
                  <a:schemeClr val="tx1"/>
                </a:solidFill>
              </a:rPr>
              <a:t>, </a:t>
            </a:r>
            <a:r>
              <a:rPr lang="en-GB" sz="1600" dirty="0" err="1">
                <a:solidFill>
                  <a:schemeClr val="tx1"/>
                </a:solidFill>
              </a:rPr>
              <a:t>které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dodávají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na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trhy</a:t>
            </a:r>
            <a:r>
              <a:rPr lang="en-GB" sz="1600" dirty="0">
                <a:solidFill>
                  <a:schemeClr val="tx1"/>
                </a:solidFill>
              </a:rPr>
              <a:t> a do </a:t>
            </a:r>
            <a:r>
              <a:rPr lang="en-GB" sz="1600" dirty="0" err="1">
                <a:solidFill>
                  <a:schemeClr val="tx1"/>
                </a:solidFill>
              </a:rPr>
              <a:t>obchodů</a:t>
            </a:r>
            <a:r>
              <a:rPr lang="en-GB" sz="1600" dirty="0">
                <a:solidFill>
                  <a:schemeClr val="tx1"/>
                </a:solidFill>
              </a:rPr>
              <a:t> v </a:t>
            </a:r>
            <a:r>
              <a:rPr lang="en-GB" sz="1600" dirty="0" err="1">
                <a:solidFill>
                  <a:schemeClr val="tx1"/>
                </a:solidFill>
              </a:rPr>
              <a:t>centrech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měst</a:t>
            </a:r>
            <a:endParaRPr lang="cs-CZ" sz="1600" dirty="0">
              <a:solidFill>
                <a:schemeClr val="tx1"/>
              </a:solidFill>
            </a:endParaRPr>
          </a:p>
          <a:p>
            <a:pPr marL="715963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GB" sz="1600" dirty="0" err="1">
                <a:solidFill>
                  <a:schemeClr val="tx1"/>
                </a:solidFill>
              </a:rPr>
              <a:t>Specializované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přepravní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společnosti</a:t>
            </a:r>
            <a:r>
              <a:rPr lang="en-GB" sz="1600" dirty="0">
                <a:solidFill>
                  <a:schemeClr val="tx1"/>
                </a:solidFill>
              </a:rPr>
              <a:t> pro </a:t>
            </a:r>
            <a:r>
              <a:rPr lang="en-GB" sz="1600" dirty="0" err="1">
                <a:solidFill>
                  <a:schemeClr val="tx1"/>
                </a:solidFill>
              </a:rPr>
              <a:t>restaurace</a:t>
            </a:r>
            <a:r>
              <a:rPr lang="en-GB" sz="1600" dirty="0">
                <a:solidFill>
                  <a:schemeClr val="tx1"/>
                </a:solidFill>
              </a:rPr>
              <a:t> a </a:t>
            </a:r>
            <a:r>
              <a:rPr lang="en-GB" sz="1600" dirty="0" err="1">
                <a:solidFill>
                  <a:schemeClr val="tx1"/>
                </a:solidFill>
              </a:rPr>
              <a:t>rychlé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občerstvení</a:t>
            </a:r>
            <a:r>
              <a:rPr lang="en-GB" sz="1600" dirty="0">
                <a:solidFill>
                  <a:schemeClr val="tx1"/>
                </a:solidFill>
              </a:rPr>
              <a:t> 	(</a:t>
            </a:r>
            <a:r>
              <a:rPr lang="cs-CZ" sz="1600" dirty="0">
                <a:solidFill>
                  <a:schemeClr val="tx1"/>
                </a:solidFill>
              </a:rPr>
              <a:t>např</a:t>
            </a:r>
            <a:r>
              <a:rPr lang="en-GB" sz="1600" dirty="0">
                <a:solidFill>
                  <a:schemeClr val="tx1"/>
                </a:solidFill>
              </a:rPr>
              <a:t>: Martin Brower)</a:t>
            </a:r>
          </a:p>
          <a:p>
            <a:pPr marL="715963" indent="-285750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GB" sz="1600" dirty="0" err="1">
                <a:solidFill>
                  <a:schemeClr val="tx1"/>
                </a:solidFill>
              </a:rPr>
              <a:t>Dopravní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společnosti</a:t>
            </a:r>
            <a:r>
              <a:rPr lang="en-GB" sz="1600" dirty="0">
                <a:solidFill>
                  <a:schemeClr val="tx1"/>
                </a:solidFill>
              </a:rPr>
              <a:t>, </a:t>
            </a:r>
            <a:r>
              <a:rPr lang="en-GB" sz="1600" dirty="0" err="1">
                <a:solidFill>
                  <a:schemeClr val="tx1"/>
                </a:solidFill>
              </a:rPr>
              <a:t>které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využívají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minivany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nebo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jiná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nízkokapacitní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dirty="0" err="1">
                <a:solidFill>
                  <a:schemeClr val="tx1"/>
                </a:solidFill>
              </a:rPr>
              <a:t>vozidla</a:t>
            </a:r>
            <a:r>
              <a:rPr lang="en-GB" sz="1600" dirty="0">
                <a:solidFill>
                  <a:schemeClr val="tx1"/>
                </a:solidFill>
              </a:rPr>
              <a:t>	(</a:t>
            </a:r>
            <a:r>
              <a:rPr lang="cs-CZ" sz="1600" dirty="0">
                <a:solidFill>
                  <a:schemeClr val="tx1"/>
                </a:solidFill>
              </a:rPr>
              <a:t>např</a:t>
            </a:r>
            <a:r>
              <a:rPr lang="en-GB" sz="1600" dirty="0">
                <a:solidFill>
                  <a:schemeClr val="tx1"/>
                </a:solidFill>
              </a:rPr>
              <a:t>: cyclo-</a:t>
            </a:r>
            <a:r>
              <a:rPr lang="en-GB" sz="1600" dirty="0" err="1">
                <a:solidFill>
                  <a:schemeClr val="tx1"/>
                </a:solidFill>
              </a:rPr>
              <a:t>logisti</a:t>
            </a:r>
            <a:r>
              <a:rPr lang="cs-CZ" sz="1600" dirty="0" err="1">
                <a:solidFill>
                  <a:schemeClr val="tx1"/>
                </a:solidFill>
              </a:rPr>
              <a:t>ka</a:t>
            </a:r>
            <a:r>
              <a:rPr lang="cs-CZ" sz="1600" dirty="0">
                <a:solidFill>
                  <a:schemeClr val="tx1"/>
                </a:solidFill>
              </a:rPr>
              <a:t> v </a:t>
            </a:r>
            <a:r>
              <a:rPr lang="cs-CZ" sz="1600" dirty="0" err="1">
                <a:solidFill>
                  <a:schemeClr val="tx1"/>
                </a:solidFill>
              </a:rPr>
              <a:t>Dachseru</a:t>
            </a:r>
            <a:r>
              <a:rPr lang="en-GB" sz="1600" dirty="0">
                <a:solidFill>
                  <a:schemeClr val="tx1"/>
                </a:solidFill>
              </a:rPr>
              <a:t>)</a:t>
            </a:r>
          </a:p>
          <a:p>
            <a:pPr marL="285750" indent="-285750" algn="just">
              <a:buFontTx/>
              <a:buChar char="-"/>
            </a:pP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8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0b78f226a2_0_0"/>
          <p:cNvSpPr txBox="1">
            <a:spLocks noGrp="1"/>
          </p:cNvSpPr>
          <p:nvPr>
            <p:ph type="sldNum" idx="12"/>
          </p:nvPr>
        </p:nvSpPr>
        <p:spPr>
          <a:xfrm>
            <a:off x="7046913" y="6519863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fld id="{00000000-1234-1234-1234-123412341234}" type="slidenum">
              <a:rPr lang="es-ES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"/>
                <a:buFont typeface="Arial"/>
                <a:buNone/>
              </a:pPr>
              <a:t>8</a:t>
            </a:fld>
            <a:endParaRPr/>
          </a:p>
        </p:txBody>
      </p:sp>
      <p:sp>
        <p:nvSpPr>
          <p:cNvPr id="79" name="Google Shape;79;g10b78f226a2_0_0"/>
          <p:cNvSpPr txBox="1"/>
          <p:nvPr/>
        </p:nvSpPr>
        <p:spPr>
          <a:xfrm>
            <a:off x="311650" y="1048402"/>
            <a:ext cx="8510100" cy="486600"/>
          </a:xfrm>
          <a:prstGeom prst="rect">
            <a:avLst/>
          </a:prstGeom>
          <a:solidFill>
            <a:srgbClr val="18C320"/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Arial"/>
              <a:buNone/>
            </a:pPr>
            <a:r>
              <a:rPr lang="cs-CZ" sz="2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Cvičení</a:t>
            </a:r>
            <a:endParaRPr lang="en-GB" sz="2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10b78f226a2_0_0"/>
          <p:cNvSpPr/>
          <p:nvPr/>
        </p:nvSpPr>
        <p:spPr>
          <a:xfrm>
            <a:off x="326575" y="1704725"/>
            <a:ext cx="8477700" cy="4815138"/>
          </a:xfrm>
          <a:prstGeom prst="rect">
            <a:avLst/>
          </a:prstGeom>
          <a:noFill/>
          <a:ln w="9525" cap="flat" cmpd="sng">
            <a:solidFill>
              <a:srgbClr val="A5A5A5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SzPts val="2000"/>
            </a:pPr>
            <a:r>
              <a:rPr lang="en-GB" sz="2000" dirty="0">
                <a:solidFill>
                  <a:schemeClr val="tx1"/>
                </a:solidFill>
              </a:rPr>
              <a:t>Pro toto </a:t>
            </a:r>
            <a:r>
              <a:rPr lang="en-GB" sz="2000" dirty="0" err="1">
                <a:solidFill>
                  <a:schemeClr val="tx1"/>
                </a:solidFill>
              </a:rPr>
              <a:t>konkrétní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zasedání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není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připraveno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žádné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cvičení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pPr lvl="0">
              <a:buSzPts val="2000"/>
            </a:pPr>
            <a:endParaRPr lang="en-GB" sz="2000" dirty="0">
              <a:solidFill>
                <a:schemeClr val="tx1"/>
              </a:solidFill>
            </a:endParaRPr>
          </a:p>
          <a:p>
            <a:pPr lvl="0">
              <a:buSzPts val="2000"/>
            </a:pPr>
            <a:r>
              <a:rPr lang="en-GB" sz="2000" dirty="0" err="1">
                <a:solidFill>
                  <a:schemeClr val="tx1"/>
                </a:solidFill>
              </a:rPr>
              <a:t>Učitelé</a:t>
            </a:r>
            <a:r>
              <a:rPr lang="en-GB" sz="2000" dirty="0">
                <a:solidFill>
                  <a:schemeClr val="tx1"/>
                </a:solidFill>
              </a:rPr>
              <a:t> a </a:t>
            </a:r>
            <a:r>
              <a:rPr lang="en-GB" sz="2000" dirty="0" err="1">
                <a:solidFill>
                  <a:schemeClr val="tx1"/>
                </a:solidFill>
              </a:rPr>
              <a:t>profesoři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mohou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připravit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něco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konkrétního</a:t>
            </a:r>
            <a:r>
              <a:rPr lang="en-GB" sz="2000" dirty="0">
                <a:solidFill>
                  <a:schemeClr val="tx1"/>
                </a:solidFill>
              </a:rPr>
              <a:t> v </a:t>
            </a:r>
            <a:r>
              <a:rPr lang="en-GB" sz="2000" dirty="0" err="1">
                <a:solidFill>
                  <a:schemeClr val="tx1"/>
                </a:solidFill>
              </a:rPr>
              <a:t>závislosti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na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obsahu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poskytnutém</a:t>
            </a:r>
            <a:r>
              <a:rPr lang="en-GB" sz="2000" dirty="0">
                <a:solidFill>
                  <a:schemeClr val="tx1"/>
                </a:solidFill>
              </a:rPr>
              <a:t> </a:t>
            </a:r>
            <a:r>
              <a:rPr lang="en-GB" sz="2000" dirty="0" err="1">
                <a:solidFill>
                  <a:schemeClr val="tx1"/>
                </a:solidFill>
              </a:rPr>
              <a:t>odborníkem</a:t>
            </a:r>
            <a:r>
              <a:rPr lang="en-GB" sz="2000" dirty="0">
                <a:solidFill>
                  <a:schemeClr val="tx1"/>
                </a:solidFill>
              </a:rPr>
              <a:t>/</a:t>
            </a:r>
            <a:r>
              <a:rPr lang="en-GB" sz="2000" dirty="0" err="1">
                <a:solidFill>
                  <a:schemeClr val="tx1"/>
                </a:solidFill>
              </a:rPr>
              <a:t>profesionálem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rgbClr val="7F7F7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2000" dirty="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7F7F7F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dirty="0">
              <a:solidFill>
                <a:srgbClr val="7F7F7F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pecto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0197875624704398186ABE1DD5882E" ma:contentTypeVersion="13" ma:contentTypeDescription="Crée un document." ma:contentTypeScope="" ma:versionID="e2144ffaf4c08fbae7615def3f5ef356">
  <xsd:schema xmlns:xsd="http://www.w3.org/2001/XMLSchema" xmlns:xs="http://www.w3.org/2001/XMLSchema" xmlns:p="http://schemas.microsoft.com/office/2006/metadata/properties" xmlns:ns3="d8d9fbac-060b-4593-a4b5-f418030a9c36" xmlns:ns4="c574e118-9fd0-4054-8e1c-f7ffcad4c323" targetNamespace="http://schemas.microsoft.com/office/2006/metadata/properties" ma:root="true" ma:fieldsID="286bda12ed8cb689e8452fd8640b3e42" ns3:_="" ns4:_="">
    <xsd:import namespace="d8d9fbac-060b-4593-a4b5-f418030a9c36"/>
    <xsd:import namespace="c574e118-9fd0-4054-8e1c-f7ffcad4c3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9fbac-060b-4593-a4b5-f418030a9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74e118-9fd0-4054-8e1c-f7ffcad4c32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D22679-7A52-44F0-B077-B6FD65459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d9fbac-060b-4593-a4b5-f418030a9c36"/>
    <ds:schemaRef ds:uri="c574e118-9fd0-4054-8e1c-f7ffcad4c3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59F462-FF61-49D5-B4A2-290080C76C2A}">
  <ds:schemaRefs>
    <ds:schemaRef ds:uri="http://schemas.microsoft.com/office/infopath/2007/PartnerControls"/>
    <ds:schemaRef ds:uri="c574e118-9fd0-4054-8e1c-f7ffcad4c323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d8d9fbac-060b-4593-a4b5-f418030a9c3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C083994-18B3-4B89-ABAA-AD44E4F29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553</Words>
  <Application>Microsoft Office PowerPoint</Application>
  <PresentationFormat>Předvádění na obrazovce (4:3)</PresentationFormat>
  <Paragraphs>94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Noto Sans Symbols</vt:lpstr>
      <vt:lpstr>Wingdings</vt:lpstr>
      <vt:lpstr>Aspecto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i.virgel</dc:creator>
  <cp:lastModifiedBy>Veronika Matějíčková</cp:lastModifiedBy>
  <cp:revision>22</cp:revision>
  <dcterms:created xsi:type="dcterms:W3CDTF">2016-11-18T09:55:38Z</dcterms:created>
  <dcterms:modified xsi:type="dcterms:W3CDTF">2022-11-15T18:54:43Z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0x010100B50197875624704398186ABE1DD5882E</vt:lpwstr>
  </property>
</Properties>
</file>